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7" r:id="rId4"/>
    <p:sldId id="261" r:id="rId5"/>
    <p:sldId id="259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8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3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2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5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29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2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68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79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45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5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9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34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0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3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1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3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9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7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colorTemperature colorTemp="4875"/>
                    </a14:imgEffect>
                    <a14:imgEffect>
                      <a14:brightnessContrast bright="6000" contrast="16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 trans="46000" pressure="12"/>
                    </a14:imgEffect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4" y="1954424"/>
            <a:ext cx="8582939" cy="4339008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38429" y="0"/>
            <a:ext cx="2010358" cy="19265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ПАО </a:t>
            </a:r>
            <a:r>
              <a:rPr lang="ru-RU" sz="40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«Казанский 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электротехнический завод»</a:t>
            </a:r>
          </a:p>
        </p:txBody>
      </p:sp>
      <p:pic>
        <p:nvPicPr>
          <p:cNvPr id="6" name="Picture 2" descr="Орден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50107"/>
            <a:ext cx="759420" cy="9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2276" y="5013176"/>
            <a:ext cx="6984776" cy="1074781"/>
          </a:xfrm>
          <a:prstGeom prst="rect">
            <a:avLst/>
          </a:prstGeom>
          <a:effectLst>
            <a:glow rad="127000">
              <a:schemeClr val="accent1">
                <a:alpha val="24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ru-RU" sz="2800" b="1" i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Заместитель генерального директора по кадрам и режиму Сохабеев М.В.</a:t>
            </a:r>
            <a:endParaRPr lang="ru-RU" sz="2800" b="1" i="1" dirty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7" name="Picture 3" descr="Логатип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5798"/>
            <a:ext cx="934262" cy="93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979" y="2204864"/>
            <a:ext cx="7767785" cy="233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 проводимой работе по поддержке детского технического творчества. Открытие кружков в муниципальных районах Республики Татарстан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39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980728"/>
            <a:ext cx="334511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76" y="1196752"/>
            <a:ext cx="284118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6780068" cy="26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550" y="553035"/>
            <a:ext cx="8355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Выездная профориентационная работа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611208"/>
            <a:ext cx="7779649" cy="428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 результатам выездной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профориентационной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работы 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ПАО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«КЭТЗ»  в 2013-2014 </a:t>
            </a:r>
            <a:r>
              <a:rPr lang="ru-RU" sz="2000" b="1" dirty="0" err="1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г.г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.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организовало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и в настоящее время материально и методически поддерживает  кружки радиотехнического творчества для школьников в подшефной общеобразовательной средней школе  с углубленным изучением отдельных предметов № 24 города Казани и сельских школах Камско-</a:t>
            </a:r>
            <a:r>
              <a:rPr lang="ru-RU" sz="2000" b="1" dirty="0" err="1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Устьинского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муниципального района РТ в д. Теньки и </a:t>
            </a:r>
            <a:r>
              <a:rPr lang="ru-RU" sz="2000" b="1" dirty="0" err="1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Тенишево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. С  января 2016 г. радиотехнический кружок открыт  на базе Дома детского творчества Рыбно-Слободского муниципального района РТ. В октябре 2017 года планируется организовать еще один кружок радиотехнического творчества на базе </a:t>
            </a:r>
            <a:r>
              <a:rPr lang="ru-RU" sz="2000" b="1" dirty="0" err="1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Олуязской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СОШ </a:t>
            </a:r>
            <a:r>
              <a:rPr lang="ru-RU" sz="2000" b="1" dirty="0" err="1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Мамадышского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муниципального района РТ.</a:t>
            </a:r>
          </a:p>
        </p:txBody>
      </p:sp>
    </p:spTree>
    <p:extLst>
      <p:ext uri="{BB962C8B-B14F-4D97-AF65-F5344CB8AC3E}">
        <p14:creationId xmlns:p14="http://schemas.microsoft.com/office/powerpoint/2010/main" val="22794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66" y="1603940"/>
            <a:ext cx="8793898" cy="692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zam1\Desktop\Для Доклада\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70112"/>
            <a:ext cx="4976019" cy="336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am1\Desktop\Для Доклада\IMG_00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240360" cy="447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53034"/>
            <a:ext cx="7836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 радиотехнических кружков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7952"/>
            <a:ext cx="2952328" cy="32320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39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26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0" y="3798728"/>
            <a:ext cx="2376264" cy="283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53034"/>
            <a:ext cx="7836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Методическая основа организации работы радиотехнических кружков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641718"/>
            <a:ext cx="6246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Методической основой для организации данных кружков явился опыт организации подобных кружков среди студентов КНИТУ (КАИ) 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сотрудника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нашего предприятия – начальника научно-технического отдела к.т.н. Благовещенского А.Н. (имеющего в данной области методические наработки, оформленные в виде печатного издания),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			который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был реализован в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			качестве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пилотного проекта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			на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базе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подшефной</a:t>
            </a:r>
            <a:endParaRPr lang="ru-RU" sz="2000" b="1" dirty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46071"/>
            <a:ext cx="2160240" cy="30739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131840" y="4725144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общеобразовательной средней школы  с углубленным изучением отдельных предметов № 24 города Казани молодым специалистом нашего предприятия </a:t>
            </a:r>
            <a:r>
              <a:rPr lang="ru-RU" sz="2000" b="1" dirty="0" err="1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Фаткуллиным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А.Б. (ныне начальником отдела наземной техники ОКБ ПАО «КЭТЗ»).</a:t>
            </a:r>
          </a:p>
        </p:txBody>
      </p:sp>
    </p:spTree>
    <p:extLst>
      <p:ext uri="{BB962C8B-B14F-4D97-AF65-F5344CB8AC3E}">
        <p14:creationId xmlns:p14="http://schemas.microsoft.com/office/powerpoint/2010/main" val="126649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33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zam1\Desktop\Для Доклада\fs-c-full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9" y="4293096"/>
            <a:ext cx="3744416" cy="244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zam1\Desktop\Для Доклада\IMAG13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6601"/>
            <a:ext cx="4181475" cy="388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Стартовая платформа – конструктор «Знаток»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1215" y="1641718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дальнейшем данный опыт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тиражировался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районных кружках радиотехнического творчества.</a:t>
            </a:r>
          </a:p>
          <a:p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качестве стартовой  платформы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для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овладения начальными навыками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радиолюбительского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творчества</a:t>
            </a: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1-2 году занятий был выбран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набор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для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электронного </a:t>
            </a: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конструирования «ЗНАТОК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».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  <a:ea typeface="Batang" pitchFamily="18" charset="-127"/>
                <a:cs typeface="Times New Roman" pitchFamily="18" charset="0"/>
              </a:rPr>
              <a:t>		</a:t>
            </a:r>
            <a:endParaRPr lang="ru-RU" sz="2000" b="1" dirty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naCTT" pitchFamily="2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479715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 базе данного набора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школьники овладевают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теоретическими и практическими основами электротехники, электроники  и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цифровой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398217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2"/>
            <a:ext cx="9140155" cy="64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zam1\Desktop\Для Доклада\lcd-connec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30467"/>
            <a:ext cx="3574132" cy="20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am1\Desktop\Для Доклада\Что такое Ардуино_ _ Аппаратная платформа Arduino_files\ArduinoMeg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92" y="1573286"/>
            <a:ext cx="4800600" cy="249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Микроконтроллерная  программно-аппаратная платформа </a:t>
            </a:r>
            <a:r>
              <a:rPr lang="en-US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Arduino</a:t>
            </a:r>
            <a:r>
              <a:rPr lang="ru-RU" sz="2800" dirty="0"/>
              <a:t>. 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1215" y="1641718"/>
            <a:ext cx="6246440" cy="2688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Arduino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применяется для создания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электронных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устройств, в том числе робототехнических, с возможностью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приема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сигналов от различных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датчиков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, которые могут быть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подключены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 нему, и управления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различными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исполнительными устройствами.</a:t>
            </a:r>
            <a:r>
              <a:rPr lang="ru-RU" sz="2000" dirty="0"/>
              <a:t>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	</a:t>
            </a:r>
            <a:endParaRPr lang="ru-RU" sz="2000" b="1" dirty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5692" y="4317534"/>
            <a:ext cx="4800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Устройства, спроектированные на основе платформы </a:t>
            </a:r>
            <a:r>
              <a:rPr lang="ru-RU" sz="28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Arduino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, могут работать самостоятельно или взаимодействовать с программным обеспечением на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ПК. Среда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разработки программ с открытым исходным текстом доступна для бесплатного скачивания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.</a:t>
            </a:r>
            <a:endParaRPr lang="ru-RU" sz="2000" b="1" dirty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33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47936" cy="623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C:\Users\zam1\Desktop\Для Доклада\IMG_08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24" y="3811368"/>
            <a:ext cx="3672408" cy="260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zam1\Desktop\Для Доклада\IMG_047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87" y="1262978"/>
            <a:ext cx="3816424" cy="27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zam1\Desktop\Для Доклада\IMG_05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619250"/>
            <a:ext cx="4226793" cy="303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Тематические экскурсии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ПАО «КЭТЗ»</a:t>
            </a:r>
            <a:r>
              <a:rPr lang="ru-RU" sz="2800" dirty="0" smtClean="0"/>
              <a:t>. 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101" y="1083685"/>
            <a:ext cx="4403385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Для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повышения уровня мотивации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детей к освоению радиолюбительства  для членов кружков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организовано проведение периодических тематических экскурсий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 завод</a:t>
            </a:r>
          </a:p>
        </p:txBody>
      </p:sp>
      <p:pic>
        <p:nvPicPr>
          <p:cNvPr id="14" name="Рисунок 13" descr="C:\Users\zam1\Desktop\Для Доклада\IMG_056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02" y="3811368"/>
            <a:ext cx="4294609" cy="2819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15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8462"/>
            <a:ext cx="9005613" cy="63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zam1\Desktop\Для Доклада\_DSC83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35" y="3513957"/>
            <a:ext cx="3888432" cy="261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zam1\Desktop\Для Доклада\_DSC32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3174"/>
            <a:ext cx="4332288" cy="270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am1\Desktop\Для Доклада\_DSC30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26" y="1370826"/>
            <a:ext cx="352839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ценка </a:t>
            </a: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эффективности работы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кружков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84784"/>
            <a:ext cx="5405214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конце учебного года среди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кружковцев организуется конкурс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радиоэлектронного конструирования «КЭТЗик»,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где 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проводится оценка эффективности работы кружков, а также личных достижений ребят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.</a:t>
            </a:r>
          </a:p>
          <a:p>
            <a:pPr indent="450215" algn="just"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Кроме этого руководители кружков ведут учет и анализ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успеваемости </a:t>
            </a:r>
            <a:endParaRPr lang="ru-RU" sz="2000" b="1" dirty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061" y="39330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членов кружка по основным 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школьным предметам. 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05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31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40550"/>
            <a:ext cx="2736303" cy="17252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-30063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етодическое </a:t>
            </a: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пособие по организации и ведению кружка радиотехнического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творчества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35507"/>
            <a:ext cx="5405214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</a:pP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целях улучшения качества подготовки кружковцев в настоящее время Учебным центром ПАО «КЭТЗ» подготовлено методическое пособие по организации и ведению кружка радиотехнического творчества.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3" y="4021807"/>
            <a:ext cx="4819318" cy="269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39297" y="4001344"/>
            <a:ext cx="3488677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14000"/>
              </a:lnSpc>
            </a:pP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2018 году планируется поступление по целевому приему в КНИТУ (КАИ) первых абитуриентов, прошедших школу кружков радиотехнического творчества. </a:t>
            </a:r>
          </a:p>
        </p:txBody>
      </p:sp>
    </p:spTree>
    <p:extLst>
      <p:ext uri="{BB962C8B-B14F-4D97-AF65-F5344CB8AC3E}">
        <p14:creationId xmlns:p14="http://schemas.microsoft.com/office/powerpoint/2010/main" val="2123539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23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-30063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Положительные результаты профориентационной работы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256" y="4437112"/>
            <a:ext cx="8776821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</a:pP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Профориентационная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работа, проводимая в сельских школах Республики Татарстан,  также дает положительные результаты в части набора персонала для подготовки новых рабочих на базе Учебного центра ПАО «КЭТЗ». За этот период  из районов было отобрано, принято и обучено 107 работников, а также был обеспечен набор  студентов в целевую группу ПАО «КЭТЗ» в Казанском радиомеханическом колледже. </a:t>
            </a:r>
          </a:p>
        </p:txBody>
      </p:sp>
      <p:pic>
        <p:nvPicPr>
          <p:cNvPr id="9" name="Рисунок 8" descr="C:\Users\zam1\Desktop\Фото для гендиректора\5-ти осевой фрезерный обрабатывающий центр цеха механообработ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9838"/>
            <a:ext cx="4320480" cy="28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zam1\Desktop\Фото для гендиректора\Участок печатного монтажа монтажно-сборочного цеха спецтехники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626493"/>
            <a:ext cx="4536504" cy="2846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54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27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19" y="1700808"/>
            <a:ext cx="7358508" cy="44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-30063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Станция  </a:t>
            </a: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«Завод» в детском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городе</a:t>
            </a:r>
          </a:p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KIDSPACE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571" y="15204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рамках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профориентационной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станции дети знакомятся в доступной игровой форме практически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со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всем циклом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производственного </a:t>
            </a: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процесса </a:t>
            </a: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электронных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изделий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–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от разработки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до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испытаний.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84" y="4191029"/>
            <a:ext cx="3522893" cy="247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\\ketz-sw1\06_1_3ib$\Просмотр\Новое\БП\Кид спейс\Плата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666" l="8418" r="83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9" r="15586" b="6492"/>
          <a:stretch/>
        </p:blipFill>
        <p:spPr bwMode="auto">
          <a:xfrm rot="794962">
            <a:off x="307457" y="3662921"/>
            <a:ext cx="4295946" cy="318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35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colorTemperature colorTemp="4875"/>
                    </a14:imgEffect>
                    <a14:imgEffect>
                      <a14:brightnessContrast bright="6000" contrast="16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38429" y="0"/>
            <a:ext cx="2010358" cy="19265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Корабли и подлодки\НК\COREL116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9" b="14303"/>
          <a:stretch/>
        </p:blipFill>
        <p:spPr bwMode="auto">
          <a:xfrm flipH="1">
            <a:off x="3496072" y="3360704"/>
            <a:ext cx="5377108" cy="32115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ketz-sw1\06_1_3ib$\Просмотр\Новое\KETZ_paket_300x400x120-2_END.jpg"/>
          <p:cNvPicPr>
            <a:picLocks noChangeAspect="1" noChangeArrowheads="1"/>
          </p:cNvPicPr>
          <p:nvPr/>
        </p:nvPicPr>
        <p:blipFill rotWithShape="1"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625"/>
                    </a14:imgEffect>
                    <a14:imgEffect>
                      <a14:saturation sat="400000"/>
                    </a14:imgEffect>
                    <a14:imgEffect>
                      <a14:brightnessContrast bright="19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38023" r="55722" b="37407"/>
          <a:stretch/>
        </p:blipFill>
        <p:spPr bwMode="auto">
          <a:xfrm>
            <a:off x="4499992" y="1700808"/>
            <a:ext cx="4229473" cy="3319792"/>
          </a:xfrm>
          <a:prstGeom prst="rect">
            <a:avLst/>
          </a:prstGeom>
          <a:noFill/>
          <a:effectLst>
            <a:glow>
              <a:schemeClr val="accent1"/>
            </a:glow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351" y="620688"/>
            <a:ext cx="7488832" cy="500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</a:t>
            </a:r>
            <a:r>
              <a:rPr lang="ru-RU" sz="28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АО</a:t>
            </a:r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8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«Казанский электротехнический завод» является одним из ведущих предприятий радиоэлектронного профиля оборонной промышленности  Российской Федерации. Предприятие входит в </a:t>
            </a:r>
            <a:r>
              <a:rPr lang="ru-RU" sz="28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Перечень </a:t>
            </a:r>
            <a:r>
              <a:rPr lang="ru-RU" sz="28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стратегических организаций, утвержденный Правительством России, и является головным производителем корабельной и наземной аппаратуры Единой системы государственного опознавания.</a:t>
            </a:r>
          </a:p>
        </p:txBody>
      </p:sp>
    </p:spTree>
    <p:extLst>
      <p:ext uri="{BB962C8B-B14F-4D97-AF65-F5344CB8AC3E}">
        <p14:creationId xmlns:p14="http://schemas.microsoft.com/office/powerpoint/2010/main" val="144211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20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zam1\Desktop\кидспейс\_DSC59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9899"/>
            <a:ext cx="5112568" cy="351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-30063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142" y="583361"/>
            <a:ext cx="7836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Станция  </a:t>
            </a: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«Завод» в детском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городе</a:t>
            </a:r>
          </a:p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KIDSPACE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571" y="15204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За </a:t>
            </a:r>
            <a:r>
              <a:rPr lang="ru-RU" sz="28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3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года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функционирования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en-US" sz="28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KIDSPACE</a:t>
            </a:r>
            <a:r>
              <a:rPr lang="ru-RU" sz="28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нашу станцию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посетило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более </a:t>
            </a:r>
            <a:r>
              <a:rPr lang="ru-RU" sz="28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20000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ребят. </a:t>
            </a:r>
            <a:endParaRPr lang="ru-RU" dirty="0"/>
          </a:p>
        </p:txBody>
      </p:sp>
      <p:pic>
        <p:nvPicPr>
          <p:cNvPr id="8" name="Рисунок 7" descr="C:\Users\zam1\Desktop\кидспейс\_DSC589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97627"/>
            <a:ext cx="4608511" cy="318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508104" y="4887008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Самые активные, из которых, получают бонус в виде профориентационной экскурсии на ПАО «КЭТЗ».</a:t>
            </a:r>
          </a:p>
        </p:txBody>
      </p:sp>
    </p:spTree>
    <p:extLst>
      <p:ext uri="{BB962C8B-B14F-4D97-AF65-F5344CB8AC3E}">
        <p14:creationId xmlns:p14="http://schemas.microsoft.com/office/powerpoint/2010/main" val="206345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4" y="1442274"/>
            <a:ext cx="8225890" cy="493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zam1\Desktop\кидспейс\_DSC5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45773"/>
            <a:ext cx="3096344" cy="204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zam1\Desktop\кидспейс\_DSC59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960440" cy="312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-30063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571" y="583361"/>
            <a:ext cx="7836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Станция  </a:t>
            </a:r>
            <a:r>
              <a:rPr lang="ru-RU" sz="28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«Завод» в детском 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городе</a:t>
            </a:r>
          </a:p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KIDSPACE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571" y="15204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За </a:t>
            </a:r>
            <a:r>
              <a:rPr lang="ru-RU" sz="28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3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года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функционирования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en-US" sz="28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KIDSPACE</a:t>
            </a:r>
            <a:r>
              <a:rPr lang="ru-RU" sz="28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нашу станцию </a:t>
            </a:r>
            <a:endParaRPr lang="ru-RU" sz="2000" b="1" dirty="0" smtClean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посетило 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более </a:t>
            </a:r>
            <a:r>
              <a:rPr lang="ru-RU" sz="28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20000 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ребят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8" name="Рисунок 7" descr="C:\Users\zam1\Desktop\кидспейс\_DSC589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3937"/>
            <a:ext cx="3240360" cy="23298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288301" y="3522311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Самые активные, из которых, получают бонус в виде профориентационной экскурсии на ПАО «КЭТЗ».</a:t>
            </a:r>
          </a:p>
        </p:txBody>
      </p:sp>
    </p:spTree>
    <p:extLst>
      <p:ext uri="{BB962C8B-B14F-4D97-AF65-F5344CB8AC3E}">
        <p14:creationId xmlns:p14="http://schemas.microsoft.com/office/powerpoint/2010/main" val="3811710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-30063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571" y="583361"/>
            <a:ext cx="7836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Выводы и заключение</a:t>
            </a:r>
            <a:endParaRPr lang="ru-RU" sz="28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3924" y="1412776"/>
            <a:ext cx="741682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50000"/>
              </a:lnSpc>
              <a:spcAft>
                <a:spcPts val="0"/>
              </a:spcAft>
            </a:pP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Считаем, что для более  результативной профориентационной работы в Республике Татарстан </a:t>
            </a:r>
            <a:r>
              <a:rPr lang="ru-RU" sz="22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необходимо </a:t>
            </a: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организация </a:t>
            </a:r>
            <a:r>
              <a:rPr lang="ru-RU" sz="22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более плотного сотрудничества </a:t>
            </a: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между предприятиями и </a:t>
            </a:r>
            <a:r>
              <a:rPr lang="ru-RU" sz="22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ВУЗами</a:t>
            </a: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, </a:t>
            </a:r>
            <a:r>
              <a:rPr lang="ru-RU" sz="2200" b="1" dirty="0" err="1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ССУЗами</a:t>
            </a:r>
            <a:r>
              <a:rPr lang="ru-RU" sz="2200" b="1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, </a:t>
            </a:r>
            <a:r>
              <a:rPr lang="ru-RU" sz="2200" b="1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школами</a:t>
            </a: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, в том числе </a:t>
            </a:r>
            <a:r>
              <a:rPr lang="ru-RU" sz="22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проведение тематических </a:t>
            </a: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научно-практических </a:t>
            </a:r>
            <a:r>
              <a:rPr lang="ru-RU" sz="22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конференций, </a:t>
            </a:r>
            <a:r>
              <a:rPr lang="ru-RU" sz="22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а также создание соответствующей Республиканской программы, в рамках которой было бы предусмотрено финансирование необходимых мероприятий. </a:t>
            </a:r>
          </a:p>
        </p:txBody>
      </p:sp>
    </p:spTree>
    <p:extLst>
      <p:ext uri="{BB962C8B-B14F-4D97-AF65-F5344CB8AC3E}">
        <p14:creationId xmlns:p14="http://schemas.microsoft.com/office/powerpoint/2010/main" val="3138946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98463"/>
            <a:ext cx="870585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323528" y="260648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564904"/>
            <a:ext cx="7836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0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ВНИМАНИЕ</a:t>
            </a:r>
            <a:r>
              <a:rPr lang="ru-RU" sz="4000" dirty="0" smtClean="0"/>
              <a:t>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1500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4875"/>
                    </a14:imgEffect>
                    <a14:imgEffect>
                      <a14:brightnessContrast bright="6000" contrast="16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1563" y="-99392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3688" y="274290"/>
            <a:ext cx="60486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Масштабное техноперевооружение</a:t>
            </a:r>
            <a:endParaRPr lang="ru-RU" sz="44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\\192.168.1.10\user\Общезаводская информация\Фото ОАО КЭТЗ Казань\Участок монтажа печатных плат монтажно-сборочного цеха спецтехник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54"/>
          <a:stretch/>
        </p:blipFill>
        <p:spPr bwMode="auto">
          <a:xfrm>
            <a:off x="5236343" y="1744479"/>
            <a:ext cx="3623310" cy="2833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9" descr="\\192.168.1.10\user\Общезаводская информация\Фото ОАО КЭТЗ Казань\линия металлизации печатных плат Цеха производства печатных пла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97529"/>
            <a:ext cx="3501252" cy="2333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D:\Desktop\maxresdefaul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9" y="3243370"/>
            <a:ext cx="3534333" cy="198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665840" y="1720840"/>
            <a:ext cx="7506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2009-2015 годах ПАО «КЭТЗ» </a:t>
            </a:r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провело 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масштабное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техноперевооружение </a:t>
            </a:r>
            <a:endParaRPr lang="ru-RU" sz="2000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основных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видов производств, и уже к 2013 году </a:t>
            </a:r>
            <a:endParaRPr lang="ru-RU" sz="2000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было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готово к значительному увеличению объемов </a:t>
            </a:r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производства 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и освое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нию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 </a:t>
            </a:r>
            <a:endParaRPr lang="ru-RU" sz="2000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  <a:ea typeface="Batang" pitchFamily="18" charset="-127"/>
                <a:cs typeface="Times New Roman" pitchFamily="18" charset="0"/>
              </a:rPr>
              <a:t>новых 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  <a:ea typeface="Batang" pitchFamily="18" charset="-127"/>
                <a:cs typeface="Times New Roman" pitchFamily="18" charset="0"/>
              </a:rPr>
              <a:t>изделий</a:t>
            </a:r>
            <a:r>
              <a:rPr lang="ru-RU" sz="20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  <a:ea typeface="Batang" pitchFamily="18" charset="-127"/>
                <a:cs typeface="Times New Roman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3478" y="5231432"/>
            <a:ext cx="8379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этому моменту очень остро обозначились проблемы в кадровом обеспечении. Катастрофически не хватало инженеров и рабочих высокой квалификации. Предприятие стало активно производить поиск и набор квалифицированного персонала. </a:t>
            </a:r>
          </a:p>
        </p:txBody>
      </p:sp>
    </p:spTree>
    <p:extLst>
      <p:ext uri="{BB962C8B-B14F-4D97-AF65-F5344CB8AC3E}">
        <p14:creationId xmlns:p14="http://schemas.microsoft.com/office/powerpoint/2010/main" val="20103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7" y="1167061"/>
            <a:ext cx="8172400" cy="528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7064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Учебный центр ПАО «КЭТЗ»</a:t>
            </a:r>
            <a:endParaRPr lang="ru-RU" sz="40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07504" y="10947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916832"/>
            <a:ext cx="527667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Задачи подготовки новых рабочих, а также повышение квалификации имеющихся рабочих достаточно успешно удается решать с помощью созданного в 2012 году Учебного  центра.</a:t>
            </a:r>
            <a:endParaRPr lang="ru-RU" sz="2000" b="1" dirty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571500"/>
            <a:ext cx="8909892" cy="61698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68534"/>
            <a:ext cx="3918531" cy="253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6626" y="260648"/>
            <a:ext cx="6170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Подготовка специалистов</a:t>
            </a:r>
            <a:endParaRPr lang="ru-RU" sz="40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26604" y="-1301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5" y="4074471"/>
            <a:ext cx="4783828" cy="245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3599631" cy="203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603" y="1519926"/>
            <a:ext cx="48774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 специалистам сложнее. К сожалению, подавляющее большинство выпускников вузов (а по тематике ПАО «КЭТЗ» - это преимущественно </a:t>
            </a:r>
            <a:endParaRPr lang="ru-RU" sz="2000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КНИТУ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(КАИ)) </a:t>
            </a:r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не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обладают </a:t>
            </a:r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полной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мере профессиональными навыками, необходимыми для эффективной работы.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24897" y="4648595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Для подготовки высококвалифицированного инженера необходимо минимум пять лет работы, при условии хорошей успеваемости в Вузе. </a:t>
            </a:r>
          </a:p>
        </p:txBody>
      </p:sp>
    </p:spTree>
    <p:extLst>
      <p:ext uri="{BB962C8B-B14F-4D97-AF65-F5344CB8AC3E}">
        <p14:creationId xmlns:p14="http://schemas.microsoft.com/office/powerpoint/2010/main" val="3975386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64000" pressur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4" y="540842"/>
            <a:ext cx="864711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0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039" y="260648"/>
            <a:ext cx="8355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Два направления работы </a:t>
            </a:r>
          </a:p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улучшению качества подготовки специалистов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858" y="2450505"/>
            <a:ext cx="8426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Прием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 работу студентов 3-4 курсов КНИТУ (КАИ). </a:t>
            </a:r>
            <a:endParaRPr lang="ru-RU" sz="2000" b="1" dirty="0" smtClean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этом случае качество обучения значительно повышается за счет дополнительной мотивации студента – теперь он знает, что именно ему пригодиться в дальнейшей работе, а также за счет закрепление и углубление  теоретических и практических навыков в процессе реальной работы. За счет этого время стажировки и адаптации сокращается и фактически совпадает с окончанием обучения по программе магистерской подготовки.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988840"/>
            <a:ext cx="3387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Первое направление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0217" y="5005050"/>
            <a:ext cx="3141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Второе </a:t>
            </a:r>
            <a:r>
              <a:rPr lang="ru-RU" sz="24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направление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5586" y="5466715"/>
            <a:ext cx="6928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Предприятие  стало работать в направлении улучшению качества  абитуриентов – будущих студентов - целевиков КНИТУ (КАИ). </a:t>
            </a:r>
          </a:p>
        </p:txBody>
      </p:sp>
    </p:spTree>
    <p:extLst>
      <p:ext uri="{BB962C8B-B14F-4D97-AF65-F5344CB8AC3E}">
        <p14:creationId xmlns:p14="http://schemas.microsoft.com/office/powerpoint/2010/main" val="1241580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6" y="892924"/>
            <a:ext cx="8719661" cy="5776436"/>
          </a:xfrm>
          <a:prstGeom prst="rect">
            <a:avLst/>
          </a:prstGeom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0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039" y="260648"/>
            <a:ext cx="8355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Профориентационная работа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zam1\Desktop\Для Доклада\камское устье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6984776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4403720"/>
            <a:ext cx="7490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Для этого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</a:t>
            </a:r>
            <a:r>
              <a:rPr lang="ru-RU" sz="2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редстави</a:t>
            </a:r>
            <a:r>
              <a:rPr lang="ru-RU" sz="20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тели </a:t>
            </a:r>
            <a:r>
              <a:rPr lang="ru-RU" sz="2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ПАО «КЭТЗ» </a:t>
            </a:r>
            <a:r>
              <a:rPr lang="ru-RU" sz="20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неоднократно </a:t>
            </a:r>
            <a:r>
              <a:rPr lang="ru-RU" sz="2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выезжали в казанские средние общеобразовательные школы, где были организованы </a:t>
            </a:r>
            <a:r>
              <a:rPr lang="ru-RU" sz="2000" b="1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профориентационные </a:t>
            </a:r>
            <a:r>
              <a:rPr lang="ru-RU" sz="20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собрания со </a:t>
            </a:r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старшеклассниками и их родителями. </a:t>
            </a:r>
          </a:p>
        </p:txBody>
      </p:sp>
    </p:spTree>
    <p:extLst>
      <p:ext uri="{BB962C8B-B14F-4D97-AF65-F5344CB8AC3E}">
        <p14:creationId xmlns:p14="http://schemas.microsoft.com/office/powerpoint/2010/main" val="214556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538163"/>
            <a:ext cx="8705081" cy="605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1"/>
            <a:ext cx="7787489" cy="509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-4497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039" y="260648"/>
            <a:ext cx="8355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Профориентационная работа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34072" y="3249424"/>
            <a:ext cx="5814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Однако, подобные мероприятия положительных результатов не дали. 80% опрошенных школьников  ориентированы на гуманитарные (экономические) специальности. Школьники, имеющие естественно-научную направленность и имеющие успехи по профильным предметам не изъявляют желания связывать себя какими-либо рамками (обязательствами), так как вполне проходят по общему конкурсу.</a:t>
            </a:r>
          </a:p>
        </p:txBody>
      </p:sp>
    </p:spTree>
    <p:extLst>
      <p:ext uri="{BB962C8B-B14F-4D97-AF65-F5344CB8AC3E}">
        <p14:creationId xmlns:p14="http://schemas.microsoft.com/office/powerpoint/2010/main" val="128062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1" y="355543"/>
            <a:ext cx="8809574" cy="613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zam1\Desktop\Для Доклада\DSCF68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2207"/>
            <a:ext cx="4899041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zam1\Desktop\Для Доклада\IMG_04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1" y="2276872"/>
            <a:ext cx="500404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uism30769\Desktop\hat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-910" r="77573" b="22289"/>
          <a:stretch/>
        </p:blipFill>
        <p:spPr bwMode="auto">
          <a:xfrm>
            <a:off x="179512" y="231726"/>
            <a:ext cx="1728192" cy="16561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039" y="260648"/>
            <a:ext cx="8355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Повышение эффективности профориентационной работы</a:t>
            </a:r>
            <a:endParaRPr lang="ru-RU" sz="32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039" y="5013176"/>
            <a:ext cx="8244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Для более эффективной профориентаци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онной работы было принято </a:t>
            </a:r>
            <a:r>
              <a:rPr lang="ru-RU" sz="2000" b="1" dirty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решение охватывать также и районные </a:t>
            </a:r>
            <a:r>
              <a:rPr lang="ru-RU" sz="2000" b="1" dirty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школы Республики Татарстан, а также организовывать  на базе заинтересованных в сотрудничестве школ кружки радиотехнического творчества для старшеклассников</a:t>
            </a:r>
            <a:r>
              <a:rPr lang="ru-RU" sz="2000" b="1" dirty="0" smtClean="0">
                <a:ln w="1905"/>
                <a:solidFill>
                  <a:srgbClr val="9C007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.</a:t>
            </a:r>
            <a:endParaRPr lang="ru-RU" sz="2000" b="1" dirty="0">
              <a:ln w="1905"/>
              <a:solidFill>
                <a:srgbClr val="9C007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5060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1110</Words>
  <Application>Microsoft Office PowerPoint</Application>
  <PresentationFormat>Экран (4:3)</PresentationFormat>
  <Paragraphs>91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Благовещенский Александр Николаевич</dc:creator>
  <cp:lastModifiedBy>Михаил Сохабеев</cp:lastModifiedBy>
  <cp:revision>38</cp:revision>
  <dcterms:created xsi:type="dcterms:W3CDTF">2017-10-04T13:44:32Z</dcterms:created>
  <dcterms:modified xsi:type="dcterms:W3CDTF">2017-10-05T10:18:06Z</dcterms:modified>
</cp:coreProperties>
</file>